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8" r:id="rId2"/>
    <p:sldId id="257" r:id="rId3"/>
    <p:sldId id="429" r:id="rId4"/>
    <p:sldId id="430" r:id="rId5"/>
    <p:sldId id="431" r:id="rId6"/>
    <p:sldId id="403" r:id="rId7"/>
    <p:sldId id="432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5C5C5C"/>
    <a:srgbClr val="1F1F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152" autoAdjust="0"/>
    <p:restoredTop sz="94434" autoAdjust="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39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CAC762-2584-4FDE-8634-169BD6E78CEF}" type="datetimeFigureOut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BCC43A-861F-4041-970D-4D9B05FB9E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9FF7F-091A-4441-A6E6-F2B148A5F102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FAF0C-777B-4ECF-892B-33A82E3FB3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4F99E-8EEC-4464-8E8E-EC449A9EA825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E54DF-BC68-4DAD-94DC-CBFF099B0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C0910-A3F2-4D79-B5F6-0ABB33F42C92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Off-page Connector 3"/>
          <p:cNvSpPr/>
          <p:nvPr userDrawn="1"/>
        </p:nvSpPr>
        <p:spPr>
          <a:xfrm>
            <a:off x="11579225" y="6400800"/>
            <a:ext cx="381000" cy="381000"/>
          </a:xfrm>
          <a:prstGeom prst="flowChartOffpageConnector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257C-43D9-4725-8D94-CB374FB2FCDA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52238" y="6380163"/>
            <a:ext cx="434975" cy="387350"/>
          </a:xfrm>
        </p:spPr>
        <p:txBody>
          <a:bodyPr/>
          <a:lstStyle>
            <a:lvl1pPr algn="ctr">
              <a:defRPr sz="1600">
                <a:solidFill>
                  <a:srgbClr val="8C8C8C"/>
                </a:solidFill>
              </a:defRPr>
            </a:lvl1pPr>
          </a:lstStyle>
          <a:p>
            <a:pPr>
              <a:defRPr/>
            </a:pPr>
            <a:fld id="{A0862204-46AB-4E23-B15D-963C7A3D6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BBEE7-12B5-4072-9958-6B6D354F7A93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B4B0-7C4F-4898-9554-4CB853761C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DFCA-7016-43A5-96C7-0CE50F77EC0D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BBA9B-8D3A-4134-A924-B05E0D8D49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284163" y="6329363"/>
            <a:ext cx="425450" cy="450850"/>
            <a:chOff x="8880685" y="3071336"/>
            <a:chExt cx="687003" cy="724475"/>
          </a:xfrm>
        </p:grpSpPr>
        <p:sp>
          <p:nvSpPr>
            <p:cNvPr id="3" name="Hexagon 2"/>
            <p:cNvSpPr/>
            <p:nvPr/>
          </p:nvSpPr>
          <p:spPr>
            <a:xfrm rot="16200000">
              <a:off x="8861949" y="3090072"/>
              <a:ext cx="724475" cy="687003"/>
            </a:xfrm>
            <a:prstGeom prst="hexagon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" name="Freeform 19"/>
            <p:cNvSpPr>
              <a:spLocks noEditPoints="1"/>
            </p:cNvSpPr>
            <p:nvPr/>
          </p:nvSpPr>
          <p:spPr bwMode="auto">
            <a:xfrm>
              <a:off x="9024238" y="3255006"/>
              <a:ext cx="399897" cy="357136"/>
            </a:xfrm>
            <a:custGeom>
              <a:avLst/>
              <a:gdLst>
                <a:gd name="T0" fmla="*/ 393 w 400"/>
                <a:gd name="T1" fmla="*/ 61 h 322"/>
                <a:gd name="T2" fmla="*/ 300 w 400"/>
                <a:gd name="T3" fmla="*/ 3 h 322"/>
                <a:gd name="T4" fmla="*/ 286 w 400"/>
                <a:gd name="T5" fmla="*/ 3 h 322"/>
                <a:gd name="T6" fmla="*/ 200 w 400"/>
                <a:gd name="T7" fmla="*/ 57 h 322"/>
                <a:gd name="T8" fmla="*/ 113 w 400"/>
                <a:gd name="T9" fmla="*/ 3 h 322"/>
                <a:gd name="T10" fmla="*/ 100 w 400"/>
                <a:gd name="T11" fmla="*/ 3 h 322"/>
                <a:gd name="T12" fmla="*/ 6 w 400"/>
                <a:gd name="T13" fmla="*/ 61 h 322"/>
                <a:gd name="T14" fmla="*/ 0 w 400"/>
                <a:gd name="T15" fmla="*/ 73 h 322"/>
                <a:gd name="T16" fmla="*/ 0 w 400"/>
                <a:gd name="T17" fmla="*/ 307 h 322"/>
                <a:gd name="T18" fmla="*/ 6 w 400"/>
                <a:gd name="T19" fmla="*/ 319 h 322"/>
                <a:gd name="T20" fmla="*/ 20 w 400"/>
                <a:gd name="T21" fmla="*/ 319 h 322"/>
                <a:gd name="T22" fmla="*/ 106 w 400"/>
                <a:gd name="T23" fmla="*/ 265 h 322"/>
                <a:gd name="T24" fmla="*/ 193 w 400"/>
                <a:gd name="T25" fmla="*/ 319 h 322"/>
                <a:gd name="T26" fmla="*/ 207 w 400"/>
                <a:gd name="T27" fmla="*/ 319 h 322"/>
                <a:gd name="T28" fmla="*/ 293 w 400"/>
                <a:gd name="T29" fmla="*/ 265 h 322"/>
                <a:gd name="T30" fmla="*/ 380 w 400"/>
                <a:gd name="T31" fmla="*/ 319 h 322"/>
                <a:gd name="T32" fmla="*/ 387 w 400"/>
                <a:gd name="T33" fmla="*/ 321 h 322"/>
                <a:gd name="T34" fmla="*/ 393 w 400"/>
                <a:gd name="T35" fmla="*/ 319 h 322"/>
                <a:gd name="T36" fmla="*/ 400 w 400"/>
                <a:gd name="T37" fmla="*/ 307 h 322"/>
                <a:gd name="T38" fmla="*/ 400 w 400"/>
                <a:gd name="T39" fmla="*/ 73 h 322"/>
                <a:gd name="T40" fmla="*/ 393 w 400"/>
                <a:gd name="T41" fmla="*/ 61 h 322"/>
                <a:gd name="T42" fmla="*/ 93 w 400"/>
                <a:gd name="T43" fmla="*/ 241 h 322"/>
                <a:gd name="T44" fmla="*/ 26 w 400"/>
                <a:gd name="T45" fmla="*/ 283 h 322"/>
                <a:gd name="T46" fmla="*/ 26 w 400"/>
                <a:gd name="T47" fmla="*/ 81 h 322"/>
                <a:gd name="T48" fmla="*/ 93 w 400"/>
                <a:gd name="T49" fmla="*/ 39 h 322"/>
                <a:gd name="T50" fmla="*/ 93 w 400"/>
                <a:gd name="T51" fmla="*/ 241 h 322"/>
                <a:gd name="T52" fmla="*/ 187 w 400"/>
                <a:gd name="T53" fmla="*/ 283 h 322"/>
                <a:gd name="T54" fmla="*/ 119 w 400"/>
                <a:gd name="T55" fmla="*/ 241 h 322"/>
                <a:gd name="T56" fmla="*/ 119 w 400"/>
                <a:gd name="T57" fmla="*/ 39 h 322"/>
                <a:gd name="T58" fmla="*/ 187 w 400"/>
                <a:gd name="T59" fmla="*/ 81 h 322"/>
                <a:gd name="T60" fmla="*/ 187 w 400"/>
                <a:gd name="T61" fmla="*/ 283 h 322"/>
                <a:gd name="T62" fmla="*/ 280 w 400"/>
                <a:gd name="T63" fmla="*/ 241 h 322"/>
                <a:gd name="T64" fmla="*/ 213 w 400"/>
                <a:gd name="T65" fmla="*/ 283 h 322"/>
                <a:gd name="T66" fmla="*/ 213 w 400"/>
                <a:gd name="T67" fmla="*/ 81 h 322"/>
                <a:gd name="T68" fmla="*/ 280 w 400"/>
                <a:gd name="T69" fmla="*/ 39 h 322"/>
                <a:gd name="T70" fmla="*/ 280 w 400"/>
                <a:gd name="T71" fmla="*/ 241 h 322"/>
                <a:gd name="T72" fmla="*/ 374 w 400"/>
                <a:gd name="T73" fmla="*/ 283 h 322"/>
                <a:gd name="T74" fmla="*/ 306 w 400"/>
                <a:gd name="T75" fmla="*/ 241 h 322"/>
                <a:gd name="T76" fmla="*/ 306 w 400"/>
                <a:gd name="T77" fmla="*/ 39 h 322"/>
                <a:gd name="T78" fmla="*/ 374 w 400"/>
                <a:gd name="T79" fmla="*/ 81 h 322"/>
                <a:gd name="T80" fmla="*/ 374 w 400"/>
                <a:gd name="T81" fmla="*/ 2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0" h="322">
                  <a:moveTo>
                    <a:pt x="393" y="61"/>
                  </a:moveTo>
                  <a:cubicBezTo>
                    <a:pt x="300" y="3"/>
                    <a:pt x="300" y="3"/>
                    <a:pt x="300" y="3"/>
                  </a:cubicBezTo>
                  <a:cubicBezTo>
                    <a:pt x="296" y="0"/>
                    <a:pt x="291" y="0"/>
                    <a:pt x="286" y="3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09" y="0"/>
                    <a:pt x="104" y="0"/>
                    <a:pt x="100" y="3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2" y="64"/>
                    <a:pt x="0" y="68"/>
                    <a:pt x="0" y="7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12"/>
                    <a:pt x="2" y="317"/>
                    <a:pt x="6" y="319"/>
                  </a:cubicBezTo>
                  <a:cubicBezTo>
                    <a:pt x="11" y="322"/>
                    <a:pt x="16" y="321"/>
                    <a:pt x="20" y="319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7" y="322"/>
                    <a:pt x="202" y="322"/>
                    <a:pt x="207" y="31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380" y="319"/>
                    <a:pt x="380" y="319"/>
                    <a:pt x="380" y="319"/>
                  </a:cubicBezTo>
                  <a:cubicBezTo>
                    <a:pt x="382" y="320"/>
                    <a:pt x="384" y="321"/>
                    <a:pt x="387" y="321"/>
                  </a:cubicBezTo>
                  <a:cubicBezTo>
                    <a:pt x="389" y="321"/>
                    <a:pt x="391" y="320"/>
                    <a:pt x="393" y="319"/>
                  </a:cubicBezTo>
                  <a:cubicBezTo>
                    <a:pt x="397" y="317"/>
                    <a:pt x="400" y="312"/>
                    <a:pt x="400" y="307"/>
                  </a:cubicBezTo>
                  <a:cubicBezTo>
                    <a:pt x="400" y="73"/>
                    <a:pt x="400" y="73"/>
                    <a:pt x="400" y="73"/>
                  </a:cubicBezTo>
                  <a:cubicBezTo>
                    <a:pt x="400" y="68"/>
                    <a:pt x="397" y="64"/>
                    <a:pt x="393" y="61"/>
                  </a:cubicBezTo>
                  <a:close/>
                  <a:moveTo>
                    <a:pt x="93" y="241"/>
                  </a:moveTo>
                  <a:cubicBezTo>
                    <a:pt x="26" y="283"/>
                    <a:pt x="26" y="283"/>
                    <a:pt x="26" y="283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241"/>
                  </a:lnTo>
                  <a:close/>
                  <a:moveTo>
                    <a:pt x="187" y="283"/>
                  </a:moveTo>
                  <a:cubicBezTo>
                    <a:pt x="119" y="241"/>
                    <a:pt x="119" y="241"/>
                    <a:pt x="119" y="241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87" y="81"/>
                    <a:pt x="187" y="81"/>
                    <a:pt x="187" y="81"/>
                  </a:cubicBezTo>
                  <a:lnTo>
                    <a:pt x="187" y="283"/>
                  </a:lnTo>
                  <a:close/>
                  <a:moveTo>
                    <a:pt x="280" y="241"/>
                  </a:moveTo>
                  <a:cubicBezTo>
                    <a:pt x="213" y="283"/>
                    <a:pt x="213" y="283"/>
                    <a:pt x="213" y="283"/>
                  </a:cubicBezTo>
                  <a:cubicBezTo>
                    <a:pt x="213" y="81"/>
                    <a:pt x="213" y="81"/>
                    <a:pt x="213" y="81"/>
                  </a:cubicBezTo>
                  <a:cubicBezTo>
                    <a:pt x="280" y="39"/>
                    <a:pt x="280" y="39"/>
                    <a:pt x="280" y="39"/>
                  </a:cubicBezTo>
                  <a:lnTo>
                    <a:pt x="280" y="241"/>
                  </a:lnTo>
                  <a:close/>
                  <a:moveTo>
                    <a:pt x="374" y="283"/>
                  </a:moveTo>
                  <a:cubicBezTo>
                    <a:pt x="306" y="241"/>
                    <a:pt x="306" y="241"/>
                    <a:pt x="306" y="241"/>
                  </a:cubicBezTo>
                  <a:cubicBezTo>
                    <a:pt x="306" y="39"/>
                    <a:pt x="306" y="39"/>
                    <a:pt x="306" y="39"/>
                  </a:cubicBezTo>
                  <a:cubicBezTo>
                    <a:pt x="374" y="81"/>
                    <a:pt x="374" y="81"/>
                    <a:pt x="374" y="81"/>
                  </a:cubicBezTo>
                  <a:lnTo>
                    <a:pt x="374" y="28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09613" y="6472238"/>
            <a:ext cx="233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smtClean="0">
                <a:solidFill>
                  <a:srgbClr val="8C8C8C"/>
                </a:solidFill>
                <a:latin typeface="Lato" panose="020F0502020204030203" pitchFamily="34" charset="0"/>
              </a:rPr>
              <a:t>Plus Presentation Template</a:t>
            </a:r>
            <a:endParaRPr lang="en-GB" altLang="en-US" sz="1400" smtClean="0">
              <a:solidFill>
                <a:srgbClr val="8C8C8C"/>
              </a:solidFill>
              <a:latin typeface="Lato" panose="020F0502020204030203" pitchFamily="34" charset="0"/>
            </a:endParaRPr>
          </a:p>
        </p:txBody>
      </p:sp>
      <p:sp>
        <p:nvSpPr>
          <p:cNvPr id="6" name="Flowchart: Off-page Connector 5"/>
          <p:cNvSpPr/>
          <p:nvPr userDrawn="1"/>
        </p:nvSpPr>
        <p:spPr>
          <a:xfrm>
            <a:off x="11579225" y="6400800"/>
            <a:ext cx="381000" cy="381000"/>
          </a:xfrm>
          <a:prstGeom prst="flowChartOffpageConnector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552238" y="6380163"/>
            <a:ext cx="434975" cy="387350"/>
          </a:xfrm>
        </p:spPr>
        <p:txBody>
          <a:bodyPr/>
          <a:lstStyle>
            <a:lvl1pPr algn="ctr">
              <a:defRPr sz="1600">
                <a:solidFill>
                  <a:srgbClr val="8C8C8C"/>
                </a:solidFill>
              </a:defRPr>
            </a:lvl1pPr>
          </a:lstStyle>
          <a:p>
            <a:pPr>
              <a:defRPr/>
            </a:pPr>
            <a:fld id="{6EB41672-F7D1-44C3-AB59-2F55BA59F5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71F1-519B-457D-961D-2B220D0A3CB4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351A-308A-4FC5-9893-84919A535E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DBE1-D87D-4F61-958E-0171E336FC2A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61AC-2828-480C-BD53-CBFD415156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2F2F2"/>
            </a:gs>
            <a:gs pos="100000">
              <a:schemeClr val="bg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EBEC1F-9956-4152-972A-BCA7FA8B4072}" type="datetime1">
              <a:rPr lang="en-GB"/>
              <a:pPr>
                <a:defRPr/>
              </a:pPr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C9C9C"/>
                </a:solidFill>
              </a:defRPr>
            </a:lvl1pPr>
          </a:lstStyle>
          <a:p>
            <a:pPr>
              <a:defRPr/>
            </a:pPr>
            <a:fld id="{A249AEFF-9E5F-4480-AD43-AD09B8951D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55" r:id="rId4"/>
    <p:sldLayoutId id="2147483756" r:id="rId5"/>
    <p:sldLayoutId id="2147483764" r:id="rId6"/>
    <p:sldLayoutId id="2147483765" r:id="rId7"/>
    <p:sldLayoutId id="2147483757" r:id="rId8"/>
    <p:sldLayoutId id="2147483758" r:id="rId9"/>
    <p:sldLayoutId id="2147483759" r:id="rId10"/>
    <p:sldLayoutId id="2147483760" r:id="rId11"/>
  </p:sldLayoutIdLst>
  <p:transition spd="med"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 panose="020F0502020204030203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14387" y="2513013"/>
            <a:ext cx="78682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800" b="1" i="1" dirty="0" smtClean="0">
                <a:solidFill>
                  <a:schemeClr val="tx2">
                    <a:lumMod val="50000"/>
                  </a:schemeClr>
                </a:solidFill>
                <a:latin typeface="Lato"/>
              </a:rPr>
              <a:t>Integration Overview</a:t>
            </a:r>
          </a:p>
          <a:p>
            <a:pPr>
              <a:defRPr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Lato"/>
              </a:rPr>
              <a:t>For Patient Appointment Reminders</a:t>
            </a:r>
            <a:endParaRPr lang="en-US" sz="2400" b="1" i="1" dirty="0">
              <a:solidFill>
                <a:schemeClr val="tx2">
                  <a:lumMod val="50000"/>
                </a:schemeClr>
              </a:solidFill>
              <a:latin typeface="Lato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2150" y="5846763"/>
            <a:ext cx="6348405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IN" altLang="en-US" sz="1900" b="1" dirty="0" smtClean="0">
                <a:solidFill>
                  <a:schemeClr val="accent2">
                    <a:lumMod val="75000"/>
                  </a:schemeClr>
                </a:solidFill>
              </a:rPr>
              <a:t>© Copyright </a:t>
            </a:r>
            <a:r>
              <a:rPr lang="en-IN" altLang="en-US" sz="1900" b="1" dirty="0" smtClean="0">
                <a:solidFill>
                  <a:schemeClr val="accent2">
                    <a:lumMod val="75000"/>
                  </a:schemeClr>
                </a:solidFill>
              </a:rPr>
              <a:t>2017. Integration </a:t>
            </a:r>
            <a:r>
              <a:rPr lang="en-IN" altLang="en-US" sz="1900" b="1" dirty="0" smtClean="0">
                <a:solidFill>
                  <a:schemeClr val="accent2">
                    <a:lumMod val="75000"/>
                  </a:schemeClr>
                </a:solidFill>
              </a:rPr>
              <a:t>Ver. </a:t>
            </a:r>
            <a:r>
              <a:rPr lang="en-IN" altLang="en-US" sz="1900" b="1" dirty="0" smtClean="0">
                <a:solidFill>
                  <a:schemeClr val="accent2">
                    <a:lumMod val="75000"/>
                  </a:schemeClr>
                </a:solidFill>
              </a:rPr>
              <a:t>1 </a:t>
            </a:r>
            <a:r>
              <a:rPr lang="en-IN" altLang="en-US" sz="1900" b="1" dirty="0" smtClean="0">
                <a:solidFill>
                  <a:schemeClr val="accent2">
                    <a:lumMod val="75000"/>
                  </a:schemeClr>
                </a:solidFill>
              </a:rPr>
              <a:t>(www.notifyglobal.com)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17550" y="6221413"/>
            <a:ext cx="94694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NotifyGlobal</a:t>
            </a:r>
            <a:r>
              <a:rPr lang="en-GB" altLang="en-US" sz="1200" b="1" dirty="0" smtClean="0">
                <a:solidFill>
                  <a:schemeClr val="tx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1230 Hwy 34, Aberdeen, NJ 07747, USA.  1-212-918-2900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0" y="0"/>
            <a:ext cx="952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8" name="Picture 7" descr="NotifyGlobal_PNG_Logo_201611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614" y="403208"/>
            <a:ext cx="4037530" cy="102433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9" name="Rectangle 3168"/>
          <p:cNvSpPr/>
          <p:nvPr/>
        </p:nvSpPr>
        <p:spPr>
          <a:xfrm>
            <a:off x="0" y="0"/>
            <a:ext cx="12192000" cy="811213"/>
          </a:xfrm>
          <a:prstGeom prst="rect">
            <a:avLst/>
          </a:prstGeom>
          <a:solidFill>
            <a:srgbClr val="5C5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552238" y="6380163"/>
            <a:ext cx="434975" cy="387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93A3C0B-7E92-429B-83EB-675AB22D055D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10245" name="TextBox 514"/>
          <p:cNvSpPr txBox="1">
            <a:spLocks noChangeArrowheads="1"/>
          </p:cNvSpPr>
          <p:nvPr/>
        </p:nvSpPr>
        <p:spPr bwMode="auto">
          <a:xfrm>
            <a:off x="3210897" y="120558"/>
            <a:ext cx="50129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bg2"/>
                </a:solidFill>
                <a:latin typeface="Lato Heavy" pitchFamily="34" charset="0"/>
                <a:ea typeface="Lato Heavy" pitchFamily="34" charset="0"/>
                <a:cs typeface="Lato Heavy" pitchFamily="34" charset="0"/>
              </a:rPr>
              <a:t>WHAT IS INTEGRATION?</a:t>
            </a:r>
            <a:endParaRPr lang="en-GB" altLang="en-US" sz="3200" dirty="0">
              <a:solidFill>
                <a:schemeClr val="bg2"/>
              </a:solidFill>
              <a:latin typeface="Lato Heavy" pitchFamily="34" charset="0"/>
              <a:ea typeface="Lato Heavy" pitchFamily="34" charset="0"/>
              <a:cs typeface="Lato Heavy" pitchFamily="34" charset="0"/>
            </a:endParaRPr>
          </a:p>
        </p:txBody>
      </p:sp>
      <p:sp>
        <p:nvSpPr>
          <p:cNvPr id="10246" name="Rectangle 628"/>
          <p:cNvSpPr>
            <a:spLocks noChangeArrowheads="1"/>
          </p:cNvSpPr>
          <p:nvPr/>
        </p:nvSpPr>
        <p:spPr bwMode="auto">
          <a:xfrm>
            <a:off x="3822527" y="1769290"/>
            <a:ext cx="77168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Some clients use </a:t>
            </a:r>
            <a:r>
              <a:rPr lang="en-IN" altLang="en-US" sz="24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</a:t>
            </a:r>
            <a:r>
              <a:rPr lang="en-IN" altLang="en-US" sz="24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l’s</a:t>
            </a:r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web interface directly to manage reminders &amp; broadcasts.</a:t>
            </a:r>
            <a:endParaRPr lang="en-IN" altLang="en-US" sz="24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eaLnBrk="1" hangingPunct="1"/>
            <a:endParaRPr lang="en-IN" altLang="en-US" sz="24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eaLnBrk="1" hangingPunct="1"/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However, many clients require a more seamless way of using </a:t>
            </a:r>
            <a:r>
              <a:rPr lang="en-IN" altLang="en-US" sz="24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through their existing EHR/EMR portals.  This bridge between the EHR/EMR portal and </a:t>
            </a:r>
            <a:r>
              <a:rPr lang="en-IN" altLang="en-US" sz="24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is called </a:t>
            </a:r>
            <a:r>
              <a:rPr lang="en-IN" altLang="en-US" sz="2400" b="1" i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integration</a:t>
            </a:r>
            <a:r>
              <a:rPr lang="en-IN" altLang="en-US" sz="24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 Integration allows the two independent applications to communicate.</a:t>
            </a:r>
          </a:p>
        </p:txBody>
      </p: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280087" y="1613088"/>
            <a:ext cx="3113903" cy="3283061"/>
            <a:chOff x="996042" y="916909"/>
            <a:chExt cx="4295326" cy="4528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Freeform 8"/>
            <p:cNvSpPr/>
            <p:nvPr/>
          </p:nvSpPr>
          <p:spPr>
            <a:xfrm>
              <a:off x="2586551" y="2923209"/>
              <a:ext cx="2239728" cy="2239627"/>
            </a:xfrm>
            <a:custGeom>
              <a:avLst/>
              <a:gdLst>
                <a:gd name="connsiteX0" fmla="*/ 2115406 w 2980266"/>
                <a:gd name="connsiteY0" fmla="*/ 475169 h 2980266"/>
                <a:gd name="connsiteX1" fmla="*/ 2347223 w 2980266"/>
                <a:gd name="connsiteY1" fmla="*/ 280641 h 2980266"/>
                <a:gd name="connsiteX2" fmla="*/ 2532418 w 2980266"/>
                <a:gd name="connsiteY2" fmla="*/ 436038 h 2980266"/>
                <a:gd name="connsiteX3" fmla="*/ 2381100 w 2980266"/>
                <a:gd name="connsiteY3" fmla="*/ 698113 h 2980266"/>
                <a:gd name="connsiteX4" fmla="*/ 2621526 w 2980266"/>
                <a:gd name="connsiteY4" fmla="*/ 1114543 h 2980266"/>
                <a:gd name="connsiteX5" fmla="*/ 2924149 w 2980266"/>
                <a:gd name="connsiteY5" fmla="*/ 1114535 h 2980266"/>
                <a:gd name="connsiteX6" fmla="*/ 2966129 w 2980266"/>
                <a:gd name="connsiteY6" fmla="*/ 1352617 h 2980266"/>
                <a:gd name="connsiteX7" fmla="*/ 2681754 w 2980266"/>
                <a:gd name="connsiteY7" fmla="*/ 1456113 h 2980266"/>
                <a:gd name="connsiteX8" fmla="*/ 2598255 w 2980266"/>
                <a:gd name="connsiteY8" fmla="*/ 1929659 h 2980266"/>
                <a:gd name="connsiteX9" fmla="*/ 2830082 w 2980266"/>
                <a:gd name="connsiteY9" fmla="*/ 2124176 h 2980266"/>
                <a:gd name="connsiteX10" fmla="*/ 2709205 w 2980266"/>
                <a:gd name="connsiteY10" fmla="*/ 2333542 h 2980266"/>
                <a:gd name="connsiteX11" fmla="*/ 2424835 w 2980266"/>
                <a:gd name="connsiteY11" fmla="*/ 2230031 h 2980266"/>
                <a:gd name="connsiteX12" fmla="*/ 2056481 w 2980266"/>
                <a:gd name="connsiteY12" fmla="*/ 2539116 h 2980266"/>
                <a:gd name="connsiteX13" fmla="*/ 2109039 w 2980266"/>
                <a:gd name="connsiteY13" fmla="*/ 2837141 h 2980266"/>
                <a:gd name="connsiteX14" fmla="*/ 1881863 w 2980266"/>
                <a:gd name="connsiteY14" fmla="*/ 2919826 h 2980266"/>
                <a:gd name="connsiteX15" fmla="*/ 1730559 w 2980266"/>
                <a:gd name="connsiteY15" fmla="*/ 2657743 h 2980266"/>
                <a:gd name="connsiteX16" fmla="*/ 1249707 w 2980266"/>
                <a:gd name="connsiteY16" fmla="*/ 2657743 h 2980266"/>
                <a:gd name="connsiteX17" fmla="*/ 1098403 w 2980266"/>
                <a:gd name="connsiteY17" fmla="*/ 2919826 h 2980266"/>
                <a:gd name="connsiteX18" fmla="*/ 871227 w 2980266"/>
                <a:gd name="connsiteY18" fmla="*/ 2837141 h 2980266"/>
                <a:gd name="connsiteX19" fmla="*/ 923785 w 2980266"/>
                <a:gd name="connsiteY19" fmla="*/ 2539117 h 2980266"/>
                <a:gd name="connsiteX20" fmla="*/ 555431 w 2980266"/>
                <a:gd name="connsiteY20" fmla="*/ 2230032 h 2980266"/>
                <a:gd name="connsiteX21" fmla="*/ 271061 w 2980266"/>
                <a:gd name="connsiteY21" fmla="*/ 2333542 h 2980266"/>
                <a:gd name="connsiteX22" fmla="*/ 150184 w 2980266"/>
                <a:gd name="connsiteY22" fmla="*/ 2124176 h 2980266"/>
                <a:gd name="connsiteX23" fmla="*/ 382011 w 2980266"/>
                <a:gd name="connsiteY23" fmla="*/ 1929660 h 2980266"/>
                <a:gd name="connsiteX24" fmla="*/ 298512 w 2980266"/>
                <a:gd name="connsiteY24" fmla="*/ 1456114 h 2980266"/>
                <a:gd name="connsiteX25" fmla="*/ 14137 w 2980266"/>
                <a:gd name="connsiteY25" fmla="*/ 1352617 h 2980266"/>
                <a:gd name="connsiteX26" fmla="*/ 56117 w 2980266"/>
                <a:gd name="connsiteY26" fmla="*/ 1114535 h 2980266"/>
                <a:gd name="connsiteX27" fmla="*/ 358740 w 2980266"/>
                <a:gd name="connsiteY27" fmla="*/ 1114543 h 2980266"/>
                <a:gd name="connsiteX28" fmla="*/ 599166 w 2980266"/>
                <a:gd name="connsiteY28" fmla="*/ 698113 h 2980266"/>
                <a:gd name="connsiteX29" fmla="*/ 447848 w 2980266"/>
                <a:gd name="connsiteY29" fmla="*/ 436038 h 2980266"/>
                <a:gd name="connsiteX30" fmla="*/ 633043 w 2980266"/>
                <a:gd name="connsiteY30" fmla="*/ 280641 h 2980266"/>
                <a:gd name="connsiteX31" fmla="*/ 864860 w 2980266"/>
                <a:gd name="connsiteY31" fmla="*/ 475169 h 2980266"/>
                <a:gd name="connsiteX32" fmla="*/ 1316713 w 2980266"/>
                <a:gd name="connsiteY32" fmla="*/ 310708 h 2980266"/>
                <a:gd name="connsiteX33" fmla="*/ 1369255 w 2980266"/>
                <a:gd name="connsiteY33" fmla="*/ 12681 h 2980266"/>
                <a:gd name="connsiteX34" fmla="*/ 1611011 w 2980266"/>
                <a:gd name="connsiteY34" fmla="*/ 12681 h 2980266"/>
                <a:gd name="connsiteX35" fmla="*/ 1663553 w 2980266"/>
                <a:gd name="connsiteY35" fmla="*/ 310708 h 2980266"/>
                <a:gd name="connsiteX36" fmla="*/ 2115406 w 2980266"/>
                <a:gd name="connsiteY36" fmla="*/ 475169 h 2980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80266" h="2980266">
                  <a:moveTo>
                    <a:pt x="2115406" y="475169"/>
                  </a:moveTo>
                  <a:lnTo>
                    <a:pt x="2347223" y="280641"/>
                  </a:lnTo>
                  <a:lnTo>
                    <a:pt x="2532418" y="436038"/>
                  </a:lnTo>
                  <a:lnTo>
                    <a:pt x="2381100" y="698113"/>
                  </a:lnTo>
                  <a:cubicBezTo>
                    <a:pt x="2488696" y="819151"/>
                    <a:pt x="2570502" y="960843"/>
                    <a:pt x="2621526" y="1114543"/>
                  </a:cubicBezTo>
                  <a:lnTo>
                    <a:pt x="2924149" y="1114535"/>
                  </a:lnTo>
                  <a:lnTo>
                    <a:pt x="2966129" y="1352617"/>
                  </a:lnTo>
                  <a:lnTo>
                    <a:pt x="2681754" y="1456113"/>
                  </a:lnTo>
                  <a:cubicBezTo>
                    <a:pt x="2686376" y="1617995"/>
                    <a:pt x="2657965" y="1779121"/>
                    <a:pt x="2598255" y="1929659"/>
                  </a:cubicBezTo>
                  <a:lnTo>
                    <a:pt x="2830082" y="2124176"/>
                  </a:lnTo>
                  <a:lnTo>
                    <a:pt x="2709205" y="2333542"/>
                  </a:lnTo>
                  <a:lnTo>
                    <a:pt x="2424835" y="2230031"/>
                  </a:lnTo>
                  <a:cubicBezTo>
                    <a:pt x="2324320" y="2357010"/>
                    <a:pt x="2198986" y="2462178"/>
                    <a:pt x="2056481" y="2539116"/>
                  </a:cubicBezTo>
                  <a:lnTo>
                    <a:pt x="2109039" y="2837141"/>
                  </a:lnTo>
                  <a:lnTo>
                    <a:pt x="1881863" y="2919826"/>
                  </a:lnTo>
                  <a:lnTo>
                    <a:pt x="1730559" y="2657743"/>
                  </a:lnTo>
                  <a:cubicBezTo>
                    <a:pt x="1571939" y="2690405"/>
                    <a:pt x="1408327" y="2690405"/>
                    <a:pt x="1249707" y="2657743"/>
                  </a:cubicBezTo>
                  <a:lnTo>
                    <a:pt x="1098403" y="2919826"/>
                  </a:lnTo>
                  <a:lnTo>
                    <a:pt x="871227" y="2837141"/>
                  </a:lnTo>
                  <a:lnTo>
                    <a:pt x="923785" y="2539117"/>
                  </a:lnTo>
                  <a:cubicBezTo>
                    <a:pt x="781280" y="2462179"/>
                    <a:pt x="655947" y="2357011"/>
                    <a:pt x="555431" y="2230032"/>
                  </a:cubicBezTo>
                  <a:lnTo>
                    <a:pt x="271061" y="2333542"/>
                  </a:lnTo>
                  <a:lnTo>
                    <a:pt x="150184" y="2124176"/>
                  </a:lnTo>
                  <a:lnTo>
                    <a:pt x="382011" y="1929660"/>
                  </a:lnTo>
                  <a:cubicBezTo>
                    <a:pt x="322301" y="1779122"/>
                    <a:pt x="293890" y="1617995"/>
                    <a:pt x="298512" y="1456114"/>
                  </a:cubicBezTo>
                  <a:lnTo>
                    <a:pt x="14137" y="1352617"/>
                  </a:lnTo>
                  <a:lnTo>
                    <a:pt x="56117" y="1114535"/>
                  </a:lnTo>
                  <a:lnTo>
                    <a:pt x="358740" y="1114543"/>
                  </a:lnTo>
                  <a:cubicBezTo>
                    <a:pt x="409764" y="960843"/>
                    <a:pt x="491570" y="819151"/>
                    <a:pt x="599166" y="698113"/>
                  </a:cubicBezTo>
                  <a:lnTo>
                    <a:pt x="447848" y="436038"/>
                  </a:lnTo>
                  <a:lnTo>
                    <a:pt x="633043" y="280641"/>
                  </a:lnTo>
                  <a:lnTo>
                    <a:pt x="864860" y="475169"/>
                  </a:lnTo>
                  <a:cubicBezTo>
                    <a:pt x="1002743" y="390226"/>
                    <a:pt x="1156488" y="334267"/>
                    <a:pt x="1316713" y="310708"/>
                  </a:cubicBezTo>
                  <a:lnTo>
                    <a:pt x="1369255" y="12681"/>
                  </a:lnTo>
                  <a:lnTo>
                    <a:pt x="1611011" y="12681"/>
                  </a:lnTo>
                  <a:lnTo>
                    <a:pt x="1663553" y="310708"/>
                  </a:lnTo>
                  <a:cubicBezTo>
                    <a:pt x="1823778" y="334267"/>
                    <a:pt x="1977523" y="390226"/>
                    <a:pt x="2115406" y="47516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72826" tIns="771773" rIns="672826" bIns="823895" spcCol="1270" anchor="ctr"/>
            <a:lstStyle/>
            <a:p>
              <a:pPr algn="ctr" defTabSz="25781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58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284937" y="2393063"/>
              <a:ext cx="1628605" cy="1628532"/>
            </a:xfrm>
            <a:custGeom>
              <a:avLst/>
              <a:gdLst>
                <a:gd name="connsiteX0" fmla="*/ 1621800 w 2167466"/>
                <a:gd name="connsiteY0" fmla="*/ 548964 h 2167466"/>
                <a:gd name="connsiteX1" fmla="*/ 1941574 w 2167466"/>
                <a:gd name="connsiteY1" fmla="*/ 452590 h 2167466"/>
                <a:gd name="connsiteX2" fmla="*/ 2059240 w 2167466"/>
                <a:gd name="connsiteY2" fmla="*/ 656392 h 2167466"/>
                <a:gd name="connsiteX3" fmla="*/ 1815890 w 2167466"/>
                <a:gd name="connsiteY3" fmla="*/ 885138 h 2167466"/>
                <a:gd name="connsiteX4" fmla="*/ 1815890 w 2167466"/>
                <a:gd name="connsiteY4" fmla="*/ 1282328 h 2167466"/>
                <a:gd name="connsiteX5" fmla="*/ 2059240 w 2167466"/>
                <a:gd name="connsiteY5" fmla="*/ 1511074 h 2167466"/>
                <a:gd name="connsiteX6" fmla="*/ 1941574 w 2167466"/>
                <a:gd name="connsiteY6" fmla="*/ 1714876 h 2167466"/>
                <a:gd name="connsiteX7" fmla="*/ 1621800 w 2167466"/>
                <a:gd name="connsiteY7" fmla="*/ 1618502 h 2167466"/>
                <a:gd name="connsiteX8" fmla="*/ 1277823 w 2167466"/>
                <a:gd name="connsiteY8" fmla="*/ 1817097 h 2167466"/>
                <a:gd name="connsiteX9" fmla="*/ 1201398 w 2167466"/>
                <a:gd name="connsiteY9" fmla="*/ 2142217 h 2167466"/>
                <a:gd name="connsiteX10" fmla="*/ 966068 w 2167466"/>
                <a:gd name="connsiteY10" fmla="*/ 2142217 h 2167466"/>
                <a:gd name="connsiteX11" fmla="*/ 889643 w 2167466"/>
                <a:gd name="connsiteY11" fmla="*/ 1817097 h 2167466"/>
                <a:gd name="connsiteX12" fmla="*/ 545666 w 2167466"/>
                <a:gd name="connsiteY12" fmla="*/ 1618502 h 2167466"/>
                <a:gd name="connsiteX13" fmla="*/ 225892 w 2167466"/>
                <a:gd name="connsiteY13" fmla="*/ 1714876 h 2167466"/>
                <a:gd name="connsiteX14" fmla="*/ 108226 w 2167466"/>
                <a:gd name="connsiteY14" fmla="*/ 1511074 h 2167466"/>
                <a:gd name="connsiteX15" fmla="*/ 351576 w 2167466"/>
                <a:gd name="connsiteY15" fmla="*/ 1282328 h 2167466"/>
                <a:gd name="connsiteX16" fmla="*/ 351576 w 2167466"/>
                <a:gd name="connsiteY16" fmla="*/ 885138 h 2167466"/>
                <a:gd name="connsiteX17" fmla="*/ 108226 w 2167466"/>
                <a:gd name="connsiteY17" fmla="*/ 656392 h 2167466"/>
                <a:gd name="connsiteX18" fmla="*/ 225892 w 2167466"/>
                <a:gd name="connsiteY18" fmla="*/ 452590 h 2167466"/>
                <a:gd name="connsiteX19" fmla="*/ 545666 w 2167466"/>
                <a:gd name="connsiteY19" fmla="*/ 548964 h 2167466"/>
                <a:gd name="connsiteX20" fmla="*/ 889643 w 2167466"/>
                <a:gd name="connsiteY20" fmla="*/ 350369 h 2167466"/>
                <a:gd name="connsiteX21" fmla="*/ 966068 w 2167466"/>
                <a:gd name="connsiteY21" fmla="*/ 25249 h 2167466"/>
                <a:gd name="connsiteX22" fmla="*/ 1201398 w 2167466"/>
                <a:gd name="connsiteY22" fmla="*/ 25249 h 2167466"/>
                <a:gd name="connsiteX23" fmla="*/ 1277823 w 2167466"/>
                <a:gd name="connsiteY23" fmla="*/ 350369 h 2167466"/>
                <a:gd name="connsiteX24" fmla="*/ 1621800 w 2167466"/>
                <a:gd name="connsiteY24" fmla="*/ 548964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67466" h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90116" tIns="593414" rIns="590116" bIns="593414" spcCol="1270" anchor="ctr"/>
            <a:lstStyle/>
            <a:p>
              <a:pPr algn="ctr" defTabSz="15557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35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016697" y="1091508"/>
              <a:ext cx="1954009" cy="1953920"/>
            </a:xfrm>
            <a:custGeom>
              <a:avLst/>
              <a:gdLst>
                <a:gd name="connsiteX0" fmla="*/ 1589033 w 2123675"/>
                <a:gd name="connsiteY0" fmla="*/ 537873 h 2123675"/>
                <a:gd name="connsiteX1" fmla="*/ 1902347 w 2123675"/>
                <a:gd name="connsiteY1" fmla="*/ 443446 h 2123675"/>
                <a:gd name="connsiteX2" fmla="*/ 2017635 w 2123675"/>
                <a:gd name="connsiteY2" fmla="*/ 643130 h 2123675"/>
                <a:gd name="connsiteX3" fmla="*/ 1779202 w 2123675"/>
                <a:gd name="connsiteY3" fmla="*/ 867255 h 2123675"/>
                <a:gd name="connsiteX4" fmla="*/ 1779202 w 2123675"/>
                <a:gd name="connsiteY4" fmla="*/ 1256420 h 2123675"/>
                <a:gd name="connsiteX5" fmla="*/ 2017635 w 2123675"/>
                <a:gd name="connsiteY5" fmla="*/ 1480545 h 2123675"/>
                <a:gd name="connsiteX6" fmla="*/ 1902347 w 2123675"/>
                <a:gd name="connsiteY6" fmla="*/ 1680229 h 2123675"/>
                <a:gd name="connsiteX7" fmla="*/ 1589033 w 2123675"/>
                <a:gd name="connsiteY7" fmla="*/ 1585802 h 2123675"/>
                <a:gd name="connsiteX8" fmla="*/ 1252006 w 2123675"/>
                <a:gd name="connsiteY8" fmla="*/ 1780385 h 2123675"/>
                <a:gd name="connsiteX9" fmla="*/ 1177125 w 2123675"/>
                <a:gd name="connsiteY9" fmla="*/ 2098936 h 2123675"/>
                <a:gd name="connsiteX10" fmla="*/ 946550 w 2123675"/>
                <a:gd name="connsiteY10" fmla="*/ 2098936 h 2123675"/>
                <a:gd name="connsiteX11" fmla="*/ 871669 w 2123675"/>
                <a:gd name="connsiteY11" fmla="*/ 1780385 h 2123675"/>
                <a:gd name="connsiteX12" fmla="*/ 534642 w 2123675"/>
                <a:gd name="connsiteY12" fmla="*/ 1585802 h 2123675"/>
                <a:gd name="connsiteX13" fmla="*/ 221328 w 2123675"/>
                <a:gd name="connsiteY13" fmla="*/ 1680229 h 2123675"/>
                <a:gd name="connsiteX14" fmla="*/ 106040 w 2123675"/>
                <a:gd name="connsiteY14" fmla="*/ 1480545 h 2123675"/>
                <a:gd name="connsiteX15" fmla="*/ 344473 w 2123675"/>
                <a:gd name="connsiteY15" fmla="*/ 1256420 h 2123675"/>
                <a:gd name="connsiteX16" fmla="*/ 344473 w 2123675"/>
                <a:gd name="connsiteY16" fmla="*/ 867255 h 2123675"/>
                <a:gd name="connsiteX17" fmla="*/ 106040 w 2123675"/>
                <a:gd name="connsiteY17" fmla="*/ 643130 h 2123675"/>
                <a:gd name="connsiteX18" fmla="*/ 221328 w 2123675"/>
                <a:gd name="connsiteY18" fmla="*/ 443446 h 2123675"/>
                <a:gd name="connsiteX19" fmla="*/ 534642 w 2123675"/>
                <a:gd name="connsiteY19" fmla="*/ 537873 h 2123675"/>
                <a:gd name="connsiteX20" fmla="*/ 871669 w 2123675"/>
                <a:gd name="connsiteY20" fmla="*/ 343290 h 2123675"/>
                <a:gd name="connsiteX21" fmla="*/ 946550 w 2123675"/>
                <a:gd name="connsiteY21" fmla="*/ 24739 h 2123675"/>
                <a:gd name="connsiteX22" fmla="*/ 1177125 w 2123675"/>
                <a:gd name="connsiteY22" fmla="*/ 24739 h 2123675"/>
                <a:gd name="connsiteX23" fmla="*/ 1252006 w 2123675"/>
                <a:gd name="connsiteY23" fmla="*/ 343290 h 2123675"/>
                <a:gd name="connsiteX24" fmla="*/ 1589033 w 2123675"/>
                <a:gd name="connsiteY24" fmla="*/ 537873 h 2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23675" h="2123675">
                  <a:moveTo>
                    <a:pt x="1366897" y="537190"/>
                  </a:moveTo>
                  <a:lnTo>
                    <a:pt x="1594045" y="396507"/>
                  </a:lnTo>
                  <a:lnTo>
                    <a:pt x="1727168" y="529630"/>
                  </a:lnTo>
                  <a:lnTo>
                    <a:pt x="1586485" y="756778"/>
                  </a:lnTo>
                  <a:cubicBezTo>
                    <a:pt x="1640670" y="849967"/>
                    <a:pt x="1669056" y="955907"/>
                    <a:pt x="1668725" y="1063703"/>
                  </a:cubicBezTo>
                  <a:lnTo>
                    <a:pt x="1904134" y="1190078"/>
                  </a:lnTo>
                  <a:lnTo>
                    <a:pt x="1855408" y="1371927"/>
                  </a:lnTo>
                  <a:lnTo>
                    <a:pt x="1588350" y="1363666"/>
                  </a:lnTo>
                  <a:cubicBezTo>
                    <a:pt x="1534739" y="1457186"/>
                    <a:pt x="1457186" y="1534739"/>
                    <a:pt x="1363666" y="1588351"/>
                  </a:cubicBezTo>
                  <a:lnTo>
                    <a:pt x="1371926" y="1855408"/>
                  </a:lnTo>
                  <a:lnTo>
                    <a:pt x="1190078" y="1904134"/>
                  </a:lnTo>
                  <a:lnTo>
                    <a:pt x="1063703" y="1668725"/>
                  </a:lnTo>
                  <a:cubicBezTo>
                    <a:pt x="955907" y="1669057"/>
                    <a:pt x="849967" y="1640670"/>
                    <a:pt x="756778" y="1586485"/>
                  </a:cubicBezTo>
                  <a:lnTo>
                    <a:pt x="529630" y="1727168"/>
                  </a:lnTo>
                  <a:lnTo>
                    <a:pt x="396507" y="1594045"/>
                  </a:lnTo>
                  <a:lnTo>
                    <a:pt x="537190" y="1366897"/>
                  </a:lnTo>
                  <a:cubicBezTo>
                    <a:pt x="483005" y="1273708"/>
                    <a:pt x="454619" y="1167768"/>
                    <a:pt x="454950" y="1059972"/>
                  </a:cubicBezTo>
                  <a:lnTo>
                    <a:pt x="219541" y="933597"/>
                  </a:lnTo>
                  <a:lnTo>
                    <a:pt x="268267" y="751748"/>
                  </a:lnTo>
                  <a:lnTo>
                    <a:pt x="535325" y="760009"/>
                  </a:lnTo>
                  <a:cubicBezTo>
                    <a:pt x="588936" y="666489"/>
                    <a:pt x="666489" y="588936"/>
                    <a:pt x="760009" y="535324"/>
                  </a:cubicBezTo>
                  <a:lnTo>
                    <a:pt x="751749" y="268267"/>
                  </a:lnTo>
                  <a:lnTo>
                    <a:pt x="933597" y="219541"/>
                  </a:lnTo>
                  <a:lnTo>
                    <a:pt x="1059972" y="454950"/>
                  </a:lnTo>
                  <a:cubicBezTo>
                    <a:pt x="1167768" y="454618"/>
                    <a:pt x="1273708" y="483005"/>
                    <a:pt x="1366897" y="537190"/>
                  </a:cubicBezTo>
                  <a:close/>
                </a:path>
              </a:pathLst>
            </a:cu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52687" tIns="752687" rIns="752688" bIns="752688" spcCol="1270" anchor="ctr"/>
            <a:lstStyle/>
            <a:p>
              <a:pPr algn="ctr" defTabSz="16891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3800"/>
            </a:p>
          </p:txBody>
        </p:sp>
        <p:sp>
          <p:nvSpPr>
            <p:cNvPr id="12" name="Circular Arrow 11"/>
            <p:cNvSpPr/>
            <p:nvPr/>
          </p:nvSpPr>
          <p:spPr>
            <a:xfrm>
              <a:off x="2424643" y="2578773"/>
              <a:ext cx="2866725" cy="2866596"/>
            </a:xfrm>
            <a:prstGeom prst="circularArrow">
              <a:avLst>
                <a:gd name="adj1" fmla="val 4688"/>
                <a:gd name="adj2" fmla="val 299029"/>
                <a:gd name="adj3" fmla="val 2539295"/>
                <a:gd name="adj4" fmla="val 15812321"/>
                <a:gd name="adj5" fmla="val 5469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hape 12"/>
            <p:cNvSpPr/>
            <p:nvPr/>
          </p:nvSpPr>
          <p:spPr>
            <a:xfrm>
              <a:off x="996042" y="2029580"/>
              <a:ext cx="2082582" cy="2082489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ircular Arrow 13"/>
            <p:cNvSpPr/>
            <p:nvPr/>
          </p:nvSpPr>
          <p:spPr>
            <a:xfrm>
              <a:off x="1827805" y="916909"/>
              <a:ext cx="2244490" cy="2245976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1821849" y="486075"/>
            <a:ext cx="8515350" cy="971550"/>
          </a:xfrm>
        </p:spPr>
        <p:txBody>
          <a:bodyPr/>
          <a:lstStyle/>
          <a:p>
            <a:pPr algn="ctr" eaLnBrk="1" hangingPunct="1"/>
            <a:r>
              <a:rPr lang="en-US" altLang="en-US" sz="3200" dirty="0" smtClean="0">
                <a:latin typeface="Lato Heavy" pitchFamily="34" charset="0"/>
                <a:ea typeface="Lato Heavy" pitchFamily="34" charset="0"/>
                <a:cs typeface="Lato Heavy" pitchFamily="34" charset="0"/>
              </a:rPr>
              <a:t>Integration Options</a:t>
            </a:r>
            <a:endParaRPr lang="en-GB" altLang="en-US" sz="3200" dirty="0" smtClean="0">
              <a:latin typeface="Lato Heavy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953921" y="2117562"/>
            <a:ext cx="0" cy="215445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 bwMode="auto">
          <a:xfrm>
            <a:off x="6376196" y="2138199"/>
            <a:ext cx="831850" cy="8318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ounded Rectangle 13"/>
          <p:cNvSpPr/>
          <p:nvPr/>
        </p:nvSpPr>
        <p:spPr bwMode="auto">
          <a:xfrm>
            <a:off x="6376196" y="3308187"/>
            <a:ext cx="831850" cy="8318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Rounded Rectangle 6"/>
          <p:cNvSpPr/>
          <p:nvPr/>
        </p:nvSpPr>
        <p:spPr bwMode="auto">
          <a:xfrm>
            <a:off x="4699796" y="3308187"/>
            <a:ext cx="831850" cy="83185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ounded Rectangle 3"/>
          <p:cNvSpPr/>
          <p:nvPr/>
        </p:nvSpPr>
        <p:spPr bwMode="auto">
          <a:xfrm>
            <a:off x="4699796" y="2138199"/>
            <a:ext cx="831850" cy="8318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230" name="TextBox 66"/>
          <p:cNvSpPr txBox="1">
            <a:spLocks noChangeArrowheads="1"/>
          </p:cNvSpPr>
          <p:nvPr/>
        </p:nvSpPr>
        <p:spPr bwMode="auto">
          <a:xfrm>
            <a:off x="951240" y="3520912"/>
            <a:ext cx="35612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en-US" sz="2400" b="1" dirty="0" smtClean="0"/>
              <a:t>Custom Flat File (CSV, TXT)</a:t>
            </a:r>
            <a:endParaRPr lang="en-GB" altLang="en-US" sz="2400" b="1" dirty="0"/>
          </a:p>
        </p:txBody>
      </p:sp>
      <p:sp>
        <p:nvSpPr>
          <p:cNvPr id="9231" name="TextBox 69"/>
          <p:cNvSpPr txBox="1">
            <a:spLocks noChangeArrowheads="1"/>
          </p:cNvSpPr>
          <p:nvPr/>
        </p:nvSpPr>
        <p:spPr bwMode="auto">
          <a:xfrm>
            <a:off x="1924518" y="2350924"/>
            <a:ext cx="25879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en-US" sz="2400" b="1" dirty="0" smtClean="0"/>
              <a:t>HL7 Formatted File</a:t>
            </a:r>
            <a:endParaRPr lang="en-GB" altLang="en-US" sz="2400" b="1" dirty="0"/>
          </a:p>
        </p:txBody>
      </p:sp>
      <p:sp>
        <p:nvSpPr>
          <p:cNvPr id="9233" name="TextBox 75"/>
          <p:cNvSpPr txBox="1">
            <a:spLocks noChangeArrowheads="1"/>
          </p:cNvSpPr>
          <p:nvPr/>
        </p:nvSpPr>
        <p:spPr bwMode="auto">
          <a:xfrm>
            <a:off x="7390609" y="2350924"/>
            <a:ext cx="3612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 smtClean="0"/>
              <a:t>SOAP API (Client to Server)</a:t>
            </a:r>
            <a:endParaRPr lang="en-GB" altLang="en-US" sz="2400" b="1" dirty="0"/>
          </a:p>
        </p:txBody>
      </p:sp>
      <p:sp>
        <p:nvSpPr>
          <p:cNvPr id="9234" name="TextBox 78"/>
          <p:cNvSpPr txBox="1">
            <a:spLocks noChangeArrowheads="1"/>
          </p:cNvSpPr>
          <p:nvPr/>
        </p:nvSpPr>
        <p:spPr bwMode="auto">
          <a:xfrm>
            <a:off x="7390609" y="3520912"/>
            <a:ext cx="3881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 smtClean="0"/>
              <a:t>Custom API (Server to Client)</a:t>
            </a:r>
            <a:endParaRPr lang="en-GB" altLang="en-US" sz="2400" b="1" dirty="0"/>
          </a:p>
        </p:txBody>
      </p:sp>
      <p:pic>
        <p:nvPicPr>
          <p:cNvPr id="9238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9821" y="2338224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9" name="Pictur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6221" y="2338224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1" name="Pictur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9821" y="3508212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2" name="Picture 1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6221" y="3497099"/>
            <a:ext cx="4318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Slide Number Placeholder 2"/>
          <p:cNvSpPr txBox="1">
            <a:spLocks/>
          </p:cNvSpPr>
          <p:nvPr/>
        </p:nvSpPr>
        <p:spPr bwMode="auto">
          <a:xfrm>
            <a:off x="11552238" y="6380163"/>
            <a:ext cx="434975" cy="387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3A3C0B-7E92-429B-83EB-675AB22D055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rgbClr val="9C9C9C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552238" y="6380163"/>
            <a:ext cx="434975" cy="387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7751439-B3A7-40A4-BF6B-F4BDFA3BCD3F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4823" name="Rectangle 31"/>
          <p:cNvSpPr>
            <a:spLocks noChangeArrowheads="1"/>
          </p:cNvSpPr>
          <p:nvPr/>
        </p:nvSpPr>
        <p:spPr bwMode="auto">
          <a:xfrm>
            <a:off x="551935" y="5546767"/>
            <a:ext cx="81697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HL7 is an international standard file format for transferring health data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supports HL7 SIU for Appointment Reminders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Many EHR/EMR packages support HL7 SIU exports and imports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4826" name="Title 1"/>
          <p:cNvSpPr txBox="1">
            <a:spLocks/>
          </p:cNvSpPr>
          <p:nvPr/>
        </p:nvSpPr>
        <p:spPr bwMode="auto">
          <a:xfrm>
            <a:off x="1851025" y="587375"/>
            <a:ext cx="8515350" cy="79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Integration:</a:t>
            </a:r>
            <a:r>
              <a:rPr lang="en-US" altLang="en-US" sz="3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HL7 Formatted File</a:t>
            </a:r>
            <a:endParaRPr lang="en-US" altLang="en-US" sz="32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026" name="Picture 2" descr="https://cdn.saaspass.com/site/img/admin-icon-372b4cdf83380a6e7790cc8e17f606a7edc7079c74ac1a46ce12302febbdd9f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164" y="1754659"/>
            <a:ext cx="817137" cy="812672"/>
          </a:xfrm>
          <a:prstGeom prst="rect">
            <a:avLst/>
          </a:prstGeom>
          <a:noFill/>
        </p:spPr>
      </p:pic>
      <p:pic>
        <p:nvPicPr>
          <p:cNvPr id="15" name="Picture 2" descr="https://cdn.saaspass.com/site/img/admin-icon-372b4cdf83380a6e7790cc8e17f606a7edc7079c74ac1a46ce12302febbdd9f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283" y="3406346"/>
            <a:ext cx="817137" cy="812672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354227" y="2660990"/>
            <a:ext cx="23807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1: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Office Admin exports HL7 files with appointments from EMR/EHR system</a:t>
            </a:r>
            <a:endParaRPr lang="en-US" sz="1200" dirty="0"/>
          </a:p>
        </p:txBody>
      </p:sp>
      <p:pic>
        <p:nvPicPr>
          <p:cNvPr id="1028" name="Picture 4" descr="https://datasoft.ws/templates/VPSHost/html/images/cloud_public_Advanc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4647" y="2064253"/>
            <a:ext cx="2643403" cy="1528217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>
            <a:stCxn id="1026" idx="3"/>
          </p:cNvCxnSpPr>
          <p:nvPr/>
        </p:nvCxnSpPr>
        <p:spPr>
          <a:xfrm>
            <a:off x="1928301" y="2160995"/>
            <a:ext cx="2404801" cy="582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3"/>
          </p:cNvCxnSpPr>
          <p:nvPr/>
        </p:nvCxnSpPr>
        <p:spPr>
          <a:xfrm flipV="1">
            <a:off x="1932420" y="3080951"/>
            <a:ext cx="2408920" cy="731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34282" y="1734233"/>
            <a:ext cx="2631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2: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Office Admin uploads the file to the </a:t>
            </a:r>
            <a:r>
              <a:rPr lang="en-IN" altLang="en-US" sz="1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system in the cloud or on premise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6079526" y="1746590"/>
            <a:ext cx="26319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3: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At the right date/time, </a:t>
            </a:r>
            <a:r>
              <a:rPr lang="en-IN" altLang="en-US" sz="1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sends reminder messages to patients via phone, SMS and email.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552303" y="2446638"/>
            <a:ext cx="3674075" cy="362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 rot="8537701">
            <a:off x="4397778" y="-953576"/>
            <a:ext cx="8108748" cy="4003906"/>
          </a:xfrm>
          <a:prstGeom prst="arc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/>
          <p:cNvSpPr/>
          <p:nvPr/>
        </p:nvSpPr>
        <p:spPr>
          <a:xfrm>
            <a:off x="6388446" y="3291185"/>
            <a:ext cx="2631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4: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Patient responds with confirmation or cancellation</a:t>
            </a:r>
            <a:endParaRPr lang="en-US" sz="1200" dirty="0"/>
          </a:p>
        </p:txBody>
      </p:sp>
      <p:pic>
        <p:nvPicPr>
          <p:cNvPr id="1032" name="Picture 8" descr="http://icons.iconarchive.com/icons/webalys/kameleon.pics/512/Smartphone-Message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83085" y="1812325"/>
            <a:ext cx="890845" cy="890845"/>
          </a:xfrm>
          <a:prstGeom prst="rect">
            <a:avLst/>
          </a:prstGeom>
          <a:noFill/>
        </p:spPr>
      </p:pic>
      <p:sp>
        <p:nvSpPr>
          <p:cNvPr id="36" name="Arc 35"/>
          <p:cNvSpPr/>
          <p:nvPr/>
        </p:nvSpPr>
        <p:spPr>
          <a:xfrm rot="7590846">
            <a:off x="798621" y="509234"/>
            <a:ext cx="4445304" cy="3837777"/>
          </a:xfrm>
          <a:prstGeom prst="arc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Rectangle 36"/>
          <p:cNvSpPr/>
          <p:nvPr/>
        </p:nvSpPr>
        <p:spPr>
          <a:xfrm>
            <a:off x="2479592" y="4044947"/>
            <a:ext cx="26319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5: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IN" altLang="en-US" sz="1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sends an appointment confirmation report to office admin and an HL7 response file to EHR/EMR system.</a:t>
            </a:r>
            <a:endParaRPr lang="en-US" sz="1200" dirty="0"/>
          </a:p>
        </p:txBody>
      </p: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5923006" y="4208117"/>
            <a:ext cx="5799437" cy="132343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IN" altLang="en-US" sz="8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Example:</a:t>
            </a:r>
          </a:p>
          <a:p>
            <a:pPr marL="342900" indent="-342900" eaLnBrk="1" hangingPunct="1"/>
            <a:r>
              <a:rPr lang="en-US" sz="800" dirty="0" smtClean="0"/>
              <a:t>MSH|^~\&amp;|GPMS|CTX||MED2000|200803060953||SIU^S14|20080306953450|P|2.3||||||||</a:t>
            </a:r>
            <a:br>
              <a:rPr lang="en-US" sz="800" dirty="0" smtClean="0"/>
            </a:br>
            <a:r>
              <a:rPr lang="en-US" sz="800" dirty="0" smtClean="0"/>
              <a:t>SCH|00331839401|||||58||HLCK^HEALTHCHECK ANY AGE|20|MIN|^^^200803061000 |||||JOHN||||VALERIE|||||ARRIVED|</a:t>
            </a:r>
            <a:br>
              <a:rPr lang="en-US" sz="800" dirty="0" smtClean="0"/>
            </a:br>
            <a:r>
              <a:rPr lang="en-US" sz="800" dirty="0" smtClean="0"/>
              <a:t>PID|1||489671|0|SMITH^MICHAEL^||20080205|F|||176215TH STREET^HOUSTON^TX^77306||(</a:t>
            </a:r>
            <a:r>
              <a:rPr lang="en-US" sz="800" dirty="0" smtClean="0"/>
              <a:t>832)735-8259</a:t>
            </a:r>
            <a:r>
              <a:rPr lang="en-US" sz="800" dirty="0" smtClean="0"/>
              <a:t>|||S|||999999999||||||||||||</a:t>
            </a:r>
            <a:br>
              <a:rPr lang="en-US" sz="800" dirty="0" smtClean="0"/>
            </a:br>
            <a:r>
              <a:rPr lang="en-US" sz="800" dirty="0" smtClean="0"/>
              <a:t>PV1|1|O|||||HHR^NGUYENSUSAN MD|^||||||||||||||||||||||||||||||||||| ||||||||||</a:t>
            </a:r>
            <a:br>
              <a:rPr lang="en-US" sz="800" dirty="0" smtClean="0"/>
            </a:br>
            <a:r>
              <a:rPr lang="en-US" sz="800" dirty="0" smtClean="0"/>
              <a:t>RGS|1|||</a:t>
            </a:r>
            <a:br>
              <a:rPr lang="en-US" sz="800" dirty="0" smtClean="0"/>
            </a:br>
            <a:r>
              <a:rPr lang="en-US" sz="800" dirty="0" smtClean="0"/>
              <a:t>AIL|1||HHR^FPCS NGUYEN, MD||||||||||</a:t>
            </a:r>
            <a:br>
              <a:rPr lang="en-US" sz="800" dirty="0" smtClean="0"/>
            </a:br>
            <a:r>
              <a:rPr lang="en-US" sz="800" dirty="0" smtClean="0"/>
              <a:t>NTE|1||1MONTH HLCK^^|</a:t>
            </a:r>
            <a:br>
              <a:rPr lang="en-US" sz="800" dirty="0" smtClean="0"/>
            </a:br>
            <a:r>
              <a:rPr lang="en-US" sz="800" dirty="0" smtClean="0"/>
              <a:t>AIP|1||PBN^LISAPORTER|50|||||||||</a:t>
            </a:r>
            <a:endParaRPr lang="en-IN" altLang="en-US" sz="8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39" name="Picture 38" descr="NotifyGlobal_PNG_Logo_2016110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956" y="2366382"/>
            <a:ext cx="1105072" cy="28036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552238" y="6380163"/>
            <a:ext cx="434975" cy="387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7751439-B3A7-40A4-BF6B-F4BDFA3BCD3F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34823" name="Rectangle 31"/>
          <p:cNvSpPr>
            <a:spLocks noChangeArrowheads="1"/>
          </p:cNvSpPr>
          <p:nvPr/>
        </p:nvSpPr>
        <p:spPr bwMode="auto">
          <a:xfrm>
            <a:off x="502507" y="5373772"/>
            <a:ext cx="81697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will import your custom appointment file format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Most EHR/EMR packages support flat file exports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Most EHR/EMRs can automatically upload files to </a:t>
            </a: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endParaRPr lang="en-IN" altLang="en-US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EPIC uses this option of Integration</a:t>
            </a:r>
            <a:endParaRPr lang="en-IN" altLang="en-US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4826" name="Title 1"/>
          <p:cNvSpPr txBox="1">
            <a:spLocks/>
          </p:cNvSpPr>
          <p:nvPr/>
        </p:nvSpPr>
        <p:spPr bwMode="auto">
          <a:xfrm>
            <a:off x="1851025" y="587375"/>
            <a:ext cx="8515350" cy="79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Integration:</a:t>
            </a:r>
            <a:r>
              <a:rPr lang="en-US" altLang="en-US" sz="3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CSV/TXT Flat File</a:t>
            </a:r>
            <a:endParaRPr lang="en-US" altLang="en-US" sz="32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026" name="Picture 2" descr="https://cdn.saaspass.com/site/img/admin-icon-372b4cdf83380a6e7790cc8e17f606a7edc7079c74ac1a46ce12302febbdd9f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6624" y="1556951"/>
            <a:ext cx="817137" cy="812672"/>
          </a:xfrm>
          <a:prstGeom prst="rect">
            <a:avLst/>
          </a:prstGeom>
          <a:noFill/>
        </p:spPr>
      </p:pic>
      <p:pic>
        <p:nvPicPr>
          <p:cNvPr id="15" name="Picture 2" descr="https://cdn.saaspass.com/site/img/admin-icon-372b4cdf83380a6e7790cc8e17f606a7edc7079c74ac1a46ce12302febbdd9f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0743" y="3208638"/>
            <a:ext cx="817137" cy="812672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683741" y="2455045"/>
            <a:ext cx="2644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1: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Office Admin exports custom format with appointments from EMR/EHR system</a:t>
            </a:r>
            <a:endParaRPr lang="en-US" sz="1200" dirty="0"/>
          </a:p>
        </p:txBody>
      </p:sp>
      <p:pic>
        <p:nvPicPr>
          <p:cNvPr id="1028" name="Picture 4" descr="https://datasoft.ws/templates/VPSHost/html/images/cloud_public_Advanc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0107" y="1866545"/>
            <a:ext cx="2643403" cy="1528217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>
            <a:stCxn id="1026" idx="3"/>
          </p:cNvCxnSpPr>
          <p:nvPr/>
        </p:nvCxnSpPr>
        <p:spPr>
          <a:xfrm>
            <a:off x="2463761" y="1963287"/>
            <a:ext cx="2404801" cy="582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3"/>
          </p:cNvCxnSpPr>
          <p:nvPr/>
        </p:nvCxnSpPr>
        <p:spPr>
          <a:xfrm flipV="1">
            <a:off x="2467880" y="2883243"/>
            <a:ext cx="2408920" cy="731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862650" y="1503573"/>
            <a:ext cx="2631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2: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Office Admin uploads the file to the </a:t>
            </a:r>
            <a:r>
              <a:rPr lang="en-IN" altLang="en-US" sz="1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system in the cloud or on premise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6614986" y="1548882"/>
            <a:ext cx="26319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3: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At the right date/time, </a:t>
            </a:r>
            <a:r>
              <a:rPr lang="en-IN" altLang="en-US" sz="1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sends reminder messages to patients via phone, SMS and email.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087763" y="2248930"/>
            <a:ext cx="3674075" cy="362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 rot="8537701">
            <a:off x="4933238" y="-1151284"/>
            <a:ext cx="8108748" cy="4003906"/>
          </a:xfrm>
          <a:prstGeom prst="arc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/>
          <p:cNvSpPr/>
          <p:nvPr/>
        </p:nvSpPr>
        <p:spPr>
          <a:xfrm>
            <a:off x="6923906" y="3093477"/>
            <a:ext cx="2631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4: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Patient responds with confirmation or cancellation</a:t>
            </a:r>
            <a:endParaRPr lang="en-US" sz="1200" dirty="0"/>
          </a:p>
        </p:txBody>
      </p:sp>
      <p:pic>
        <p:nvPicPr>
          <p:cNvPr id="1032" name="Picture 8" descr="http://icons.iconarchive.com/icons/webalys/kameleon.pics/512/Smartphone-Message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8545" y="1614617"/>
            <a:ext cx="890845" cy="890845"/>
          </a:xfrm>
          <a:prstGeom prst="rect">
            <a:avLst/>
          </a:prstGeom>
          <a:noFill/>
        </p:spPr>
      </p:pic>
      <p:sp>
        <p:nvSpPr>
          <p:cNvPr id="36" name="Arc 35"/>
          <p:cNvSpPr/>
          <p:nvPr/>
        </p:nvSpPr>
        <p:spPr>
          <a:xfrm rot="7590846">
            <a:off x="1334081" y="311526"/>
            <a:ext cx="4445304" cy="3837777"/>
          </a:xfrm>
          <a:prstGeom prst="arc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Rectangle 36"/>
          <p:cNvSpPr/>
          <p:nvPr/>
        </p:nvSpPr>
        <p:spPr>
          <a:xfrm>
            <a:off x="3015052" y="3847239"/>
            <a:ext cx="26319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altLang="en-US" sz="1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Step 5: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IN" altLang="en-US" sz="1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sz="1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sends an appointment confirmation report to office admin and a response file to EHR/EMR system.</a:t>
            </a:r>
            <a:endParaRPr lang="en-US" sz="1200" dirty="0"/>
          </a:p>
        </p:txBody>
      </p: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5931243" y="4545869"/>
            <a:ext cx="5634681" cy="55399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IN" altLang="en-US" sz="10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Example:</a:t>
            </a:r>
          </a:p>
          <a:p>
            <a:pPr marL="342900" indent="-342900" eaLnBrk="1" hangingPunct="1"/>
            <a:r>
              <a:rPr lang="en-IN" altLang="en-US" sz="10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Doe,Jane,12135551212,jane.doe@gmail.com,Well Visit,12135551212,2017-12-20 09:00</a:t>
            </a:r>
          </a:p>
          <a:p>
            <a:pPr marL="342900" indent="-342900" eaLnBrk="1" hangingPunct="1"/>
            <a:r>
              <a:rPr lang="en-IN" altLang="en-US" sz="10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Hanes,John,15125551212,jane.doe@gmail.com,New Patient,15125551212,2017-12-20 13:30</a:t>
            </a:r>
            <a:endParaRPr lang="en-IN" altLang="en-US" sz="10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20" name="Picture 19" descr="NotifyGlobal_PNG_Logo_2016110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1321" y="2133602"/>
            <a:ext cx="1308259" cy="33191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552238" y="6380163"/>
            <a:ext cx="434975" cy="387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7751439-B3A7-40A4-BF6B-F4BDFA3BCD3F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34820" name="TextBox 6"/>
          <p:cNvSpPr txBox="1">
            <a:spLocks noChangeArrowheads="1"/>
          </p:cNvSpPr>
          <p:nvPr/>
        </p:nvSpPr>
        <p:spPr bwMode="auto">
          <a:xfrm>
            <a:off x="2744876" y="1990297"/>
            <a:ext cx="1242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dirty="0" smtClean="0">
                <a:solidFill>
                  <a:srgbClr val="002060"/>
                </a:solidFill>
              </a:rPr>
              <a:t>EMR/EHR Application</a:t>
            </a:r>
            <a:endParaRPr lang="en-GB" altLang="en-US" sz="1600" dirty="0">
              <a:solidFill>
                <a:srgbClr val="002060"/>
              </a:solidFill>
            </a:endParaRPr>
          </a:p>
        </p:txBody>
      </p:sp>
      <p:sp>
        <p:nvSpPr>
          <p:cNvPr id="34823" name="Rectangle 31"/>
          <p:cNvSpPr>
            <a:spLocks noChangeArrowheads="1"/>
          </p:cNvSpPr>
          <p:nvPr/>
        </p:nvSpPr>
        <p:spPr bwMode="auto">
          <a:xfrm>
            <a:off x="650832" y="4434660"/>
            <a:ext cx="102148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SOAP is a messaging protocol that allows your EMR to communicate with </a:t>
            </a: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endParaRPr lang="en-IN" altLang="en-US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SOAP messages are sent via TCP/IP across a local or public network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has a prebuilt SOAP API that allows EMRs to send &amp; get specific information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Allows for seamless, real-time integration with your EMR application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EMR can pull or push data at any time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This can be used for appointment reminders, broadcasts, and more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This is the most involved integration option to use, bu</a:t>
            </a: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 offers the most flexibility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34827" name="Picture 4" descr="Diagram of SOAPMessage Object with SOAPPart, SOAPEnvelope,&#10;SOAPHeader, and SOAPBo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3875" y="2100649"/>
            <a:ext cx="1471184" cy="18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 bwMode="auto">
          <a:xfrm>
            <a:off x="1851025" y="587375"/>
            <a:ext cx="8515350" cy="79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Integration:</a:t>
            </a:r>
            <a:r>
              <a:rPr lang="en-US" altLang="en-US" sz="3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XML/SOAP API</a:t>
            </a:r>
            <a:endParaRPr lang="en-US" altLang="en-US" sz="32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2050" name="Picture 2" descr="http://icons.iconarchive.com/icons/icojam/blue-bits/256/application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2584" y="2435652"/>
            <a:ext cx="1424201" cy="1424201"/>
          </a:xfrm>
          <a:prstGeom prst="rect">
            <a:avLst/>
          </a:prstGeom>
          <a:noFill/>
        </p:spPr>
      </p:pic>
      <p:pic>
        <p:nvPicPr>
          <p:cNvPr id="16" name="Picture 4" descr="https://datasoft.ws/templates/VPSHost/html/images/cloud_public_Advanc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1501" y="2245486"/>
            <a:ext cx="2643403" cy="1528217"/>
          </a:xfrm>
          <a:prstGeom prst="rect">
            <a:avLst/>
          </a:prstGeom>
          <a:noFill/>
        </p:spPr>
      </p:pic>
      <p:pic>
        <p:nvPicPr>
          <p:cNvPr id="18" name="Picture 17" descr="NotifyGlobal_PNG_Logo_2016110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64626" y="2375124"/>
            <a:ext cx="1525203" cy="386949"/>
          </a:xfrm>
          <a:prstGeom prst="rect">
            <a:avLst/>
          </a:prstGeom>
        </p:spPr>
      </p:pic>
      <p:sp>
        <p:nvSpPr>
          <p:cNvPr id="19" name="Right Arrow 18"/>
          <p:cNvSpPr/>
          <p:nvPr/>
        </p:nvSpPr>
        <p:spPr>
          <a:xfrm>
            <a:off x="3995351" y="3113903"/>
            <a:ext cx="3468130" cy="123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552238" y="6380163"/>
            <a:ext cx="434975" cy="387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7751439-B3A7-40A4-BF6B-F4BDFA3BCD3F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4820" name="TextBox 6"/>
          <p:cNvSpPr txBox="1">
            <a:spLocks noChangeArrowheads="1"/>
          </p:cNvSpPr>
          <p:nvPr/>
        </p:nvSpPr>
        <p:spPr bwMode="auto">
          <a:xfrm>
            <a:off x="2744876" y="1990297"/>
            <a:ext cx="1242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dirty="0" smtClean="0">
                <a:solidFill>
                  <a:srgbClr val="002060"/>
                </a:solidFill>
              </a:rPr>
              <a:t>EMR/EHR Application</a:t>
            </a:r>
            <a:endParaRPr lang="en-GB" altLang="en-US" sz="1600" dirty="0">
              <a:solidFill>
                <a:srgbClr val="002060"/>
              </a:solidFill>
            </a:endParaRPr>
          </a:p>
        </p:txBody>
      </p:sp>
      <p:sp>
        <p:nvSpPr>
          <p:cNvPr id="34823" name="Rectangle 31"/>
          <p:cNvSpPr>
            <a:spLocks noChangeArrowheads="1"/>
          </p:cNvSpPr>
          <p:nvPr/>
        </p:nvSpPr>
        <p:spPr bwMode="auto">
          <a:xfrm>
            <a:off x="650832" y="4434660"/>
            <a:ext cx="102148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can integrate with any EMR/EHR’s proprietary API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Custom API messages are sent via TCP/IP across a local or public network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Allows for seamless, real-time integration with your EMR application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Functionality will vary on a case by case basis</a:t>
            </a:r>
            <a:endParaRPr lang="en-IN" altLang="en-US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This requires </a:t>
            </a:r>
            <a:r>
              <a:rPr lang="en-IN" altLang="en-US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NotifyGlobal</a:t>
            </a: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to develop custom code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IN" altLang="en-US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This is the least frequently used integration option</a:t>
            </a:r>
            <a:endParaRPr lang="en-IN" altLang="en-US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1688757" y="562662"/>
            <a:ext cx="8669380" cy="79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Integration:</a:t>
            </a:r>
            <a:r>
              <a:rPr lang="en-US" altLang="en-US" sz="32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Custom API (Server to Client)</a:t>
            </a:r>
            <a:endParaRPr lang="en-US" altLang="en-US" sz="32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2050" name="Picture 2" descr="http://icons.iconarchive.com/icons/icojam/blue-bits/256/application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2584" y="2435652"/>
            <a:ext cx="1424201" cy="1424201"/>
          </a:xfrm>
          <a:prstGeom prst="rect">
            <a:avLst/>
          </a:prstGeom>
          <a:noFill/>
        </p:spPr>
      </p:pic>
      <p:pic>
        <p:nvPicPr>
          <p:cNvPr id="16" name="Picture 4" descr="https://datasoft.ws/templates/VPSHost/html/images/cloud_public_Advanc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1501" y="2245486"/>
            <a:ext cx="2643403" cy="1528217"/>
          </a:xfrm>
          <a:prstGeom prst="rect">
            <a:avLst/>
          </a:prstGeom>
          <a:noFill/>
        </p:spPr>
      </p:pic>
      <p:pic>
        <p:nvPicPr>
          <p:cNvPr id="18" name="Picture 17" descr="NotifyGlobal_PNG_Logo_2016110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64626" y="2375124"/>
            <a:ext cx="1525203" cy="386949"/>
          </a:xfrm>
          <a:prstGeom prst="rect">
            <a:avLst/>
          </a:prstGeom>
        </p:spPr>
      </p:pic>
      <p:sp>
        <p:nvSpPr>
          <p:cNvPr id="19" name="Right Arrow 18"/>
          <p:cNvSpPr/>
          <p:nvPr/>
        </p:nvSpPr>
        <p:spPr>
          <a:xfrm rot="10800000">
            <a:off x="4011826" y="3015049"/>
            <a:ext cx="3468130" cy="123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5203870" y="2612254"/>
            <a:ext cx="1242238" cy="1077218"/>
          </a:xfrm>
          <a:prstGeom prst="rect">
            <a:avLst/>
          </a:prstGeom>
          <a:ln w="12700">
            <a:solidFill>
              <a:srgbClr val="00206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dirty="0" smtClean="0">
                <a:solidFill>
                  <a:srgbClr val="002060"/>
                </a:solidFill>
              </a:rPr>
              <a:t>EMR/EHR Defined (Custom API)</a:t>
            </a:r>
            <a:endParaRPr lang="en-GB" altLang="en-US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6">
      <a:dk1>
        <a:srgbClr val="5C5C5C"/>
      </a:dk1>
      <a:lt1>
        <a:srgbClr val="FFFFFF"/>
      </a:lt1>
      <a:dk2>
        <a:srgbClr val="3F3F3F"/>
      </a:dk2>
      <a:lt2>
        <a:srgbClr val="FCFCFC"/>
      </a:lt2>
      <a:accent1>
        <a:srgbClr val="15A1C8"/>
      </a:accent1>
      <a:accent2>
        <a:srgbClr val="099480"/>
      </a:accent2>
      <a:accent3>
        <a:srgbClr val="15A1C8"/>
      </a:accent3>
      <a:accent4>
        <a:srgbClr val="099480"/>
      </a:accent4>
      <a:accent5>
        <a:srgbClr val="15A1C8"/>
      </a:accent5>
      <a:accent6>
        <a:srgbClr val="099480"/>
      </a:accent6>
      <a:hlink>
        <a:srgbClr val="0563C1"/>
      </a:hlink>
      <a:folHlink>
        <a:srgbClr val="954F72"/>
      </a:folHlink>
    </a:clrScheme>
    <a:fontScheme name="Custom 12">
      <a:majorFont>
        <a:latin typeface="La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17568</TotalTime>
  <Words>531</Words>
  <Application>Microsoft Office PowerPoint</Application>
  <PresentationFormat>Custom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Integration Options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Thanh Binh</dc:creator>
  <cp:lastModifiedBy>Vinay</cp:lastModifiedBy>
  <cp:revision>401</cp:revision>
  <dcterms:created xsi:type="dcterms:W3CDTF">2015-03-19T05:35:21Z</dcterms:created>
  <dcterms:modified xsi:type="dcterms:W3CDTF">2017-01-18T20:29:48Z</dcterms:modified>
</cp:coreProperties>
</file>